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r>
              <a:rPr lang="ru-RU" dirty="0" smtClean="0">
                <a:latin typeface="Segoe Print" pitchFamily="2" charset="0"/>
              </a:rPr>
              <a:t>Происхождение слов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Segoe Print" pitchFamily="2" charset="0"/>
              </a:rPr>
              <a:t>Работу выполнила </a:t>
            </a:r>
          </a:p>
          <a:p>
            <a:r>
              <a:rPr lang="ru-RU" dirty="0" smtClean="0">
                <a:solidFill>
                  <a:schemeClr val="tx1"/>
                </a:solidFill>
                <a:latin typeface="Segoe Print" pitchFamily="2" charset="0"/>
              </a:rPr>
              <a:t>ученица 6а класса 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Segoe Print" pitchFamily="2" charset="0"/>
              </a:rPr>
              <a:t>Гунякова</a:t>
            </a:r>
            <a:r>
              <a:rPr lang="ru-RU" dirty="0" smtClean="0">
                <a:solidFill>
                  <a:schemeClr val="tx1"/>
                </a:solidFill>
                <a:latin typeface="Segoe Print" pitchFamily="2" charset="0"/>
              </a:rPr>
              <a:t> Ксения</a:t>
            </a:r>
            <a:endParaRPr lang="ru-RU" dirty="0">
              <a:solidFill>
                <a:schemeClr val="tx1"/>
              </a:solidFill>
              <a:latin typeface="Segoe Print" pitchFamily="2" charset="0"/>
            </a:endParaRPr>
          </a:p>
        </p:txBody>
      </p:sp>
      <p:pic>
        <p:nvPicPr>
          <p:cNvPr id="1028" name="Picture 4" descr="http://images.myshared.ru/19/1214199/slide_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4F8DF"/>
              </a:clrFrom>
              <a:clrTo>
                <a:srgbClr val="F4F8DF">
                  <a:alpha val="0"/>
                </a:srgbClr>
              </a:clrTo>
            </a:clrChange>
            <a:lum bright="5000" contrast="39000"/>
          </a:blip>
          <a:srcRect/>
          <a:stretch>
            <a:fillRect/>
          </a:stretch>
        </p:blipFill>
        <p:spPr bwMode="auto">
          <a:xfrm>
            <a:off x="0" y="-71462"/>
            <a:ext cx="9156986" cy="6929462"/>
          </a:xfrm>
          <a:prstGeom prst="rect">
            <a:avLst/>
          </a:prstGeom>
          <a:noFill/>
          <a:ln w="0" cmpd="dbl"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710"/>
          </a:xfrm>
        </p:spPr>
        <p:txBody>
          <a:bodyPr/>
          <a:lstStyle/>
          <a:p>
            <a:r>
              <a:rPr lang="ru-RU" dirty="0" smtClean="0">
                <a:latin typeface="Segoe Print" pitchFamily="2" charset="0"/>
              </a:rPr>
              <a:t>Слово собака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71472" y="714356"/>
            <a:ext cx="8572528" cy="6000792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ru-RU" dirty="0" smtClean="0">
                <a:latin typeface="Monotype Corsiva" pitchFamily="66" charset="0"/>
              </a:rPr>
              <a:t>               Существует множество версий происхождения этого слова.</a:t>
            </a:r>
          </a:p>
          <a:p>
            <a:pPr algn="r">
              <a:buNone/>
            </a:pPr>
            <a:r>
              <a:rPr lang="ru-RU" dirty="0" smtClean="0">
                <a:latin typeface="Monotype Corsiva" pitchFamily="66" charset="0"/>
              </a:rPr>
              <a:t>Ясно лишь одно – это не славянский</a:t>
            </a:r>
          </a:p>
          <a:p>
            <a:pPr algn="r">
              <a:buNone/>
            </a:pPr>
            <a:r>
              <a:rPr lang="ru-RU" dirty="0" smtClean="0">
                <a:latin typeface="Monotype Corsiva" pitchFamily="66" charset="0"/>
              </a:rPr>
              <a:t>термин. В древнерусском языке это </a:t>
            </a:r>
          </a:p>
          <a:p>
            <a:pPr algn="r">
              <a:buNone/>
            </a:pPr>
            <a:r>
              <a:rPr lang="ru-RU" dirty="0" smtClean="0">
                <a:latin typeface="Monotype Corsiva" pitchFamily="66" charset="0"/>
              </a:rPr>
              <a:t>животное называли "пес". Среди множества </a:t>
            </a:r>
          </a:p>
          <a:p>
            <a:pPr algn="r">
              <a:buNone/>
            </a:pPr>
            <a:r>
              <a:rPr lang="ru-RU" dirty="0" smtClean="0">
                <a:latin typeface="Monotype Corsiva" pitchFamily="66" charset="0"/>
              </a:rPr>
              <a:t>версий чаще всего встречается </a:t>
            </a:r>
          </a:p>
          <a:p>
            <a:pPr algn="r">
              <a:buNone/>
            </a:pPr>
            <a:r>
              <a:rPr lang="ru-RU" dirty="0" smtClean="0">
                <a:latin typeface="Monotype Corsiva" pitchFamily="66" charset="0"/>
              </a:rPr>
              <a:t>объяснение, что слово собака пришло</a:t>
            </a:r>
          </a:p>
          <a:p>
            <a:pPr algn="r">
              <a:buNone/>
            </a:pPr>
            <a:r>
              <a:rPr lang="ru-RU" dirty="0" smtClean="0">
                <a:latin typeface="Monotype Corsiva" pitchFamily="66" charset="0"/>
              </a:rPr>
              <a:t> из </a:t>
            </a:r>
            <a:r>
              <a:rPr lang="ru-RU" dirty="0" err="1" smtClean="0">
                <a:latin typeface="Monotype Corsiva" pitchFamily="66" charset="0"/>
              </a:rPr>
              <a:t>ираноязычных</a:t>
            </a:r>
            <a:r>
              <a:rPr lang="ru-RU" dirty="0" smtClean="0">
                <a:latin typeface="Monotype Corsiva" pitchFamily="66" charset="0"/>
              </a:rPr>
              <a:t> или скифского языка и первоначально </a:t>
            </a:r>
          </a:p>
          <a:p>
            <a:pPr algn="r">
              <a:buNone/>
            </a:pPr>
            <a:r>
              <a:rPr lang="ru-RU" dirty="0" smtClean="0">
                <a:latin typeface="Monotype Corsiva" pitchFamily="66" charset="0"/>
              </a:rPr>
              <a:t>звучало как "</a:t>
            </a:r>
            <a:r>
              <a:rPr lang="ru-RU" dirty="0" err="1" smtClean="0">
                <a:latin typeface="Monotype Corsiva" pitchFamily="66" charset="0"/>
              </a:rPr>
              <a:t>спака</a:t>
            </a:r>
            <a:r>
              <a:rPr lang="ru-RU" dirty="0" smtClean="0">
                <a:latin typeface="Monotype Corsiva" pitchFamily="66" charset="0"/>
              </a:rPr>
              <a:t>". Это слово так и </a:t>
            </a:r>
          </a:p>
          <a:p>
            <a:pPr algn="r">
              <a:buNone/>
            </a:pPr>
            <a:r>
              <a:rPr lang="ru-RU" dirty="0" smtClean="0">
                <a:latin typeface="Monotype Corsiva" pitchFamily="66" charset="0"/>
              </a:rPr>
              <a:t>переводится - собака.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7" name="Picture 4" descr="http://images.myshared.ru/19/1214199/slide_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4F8DF"/>
              </a:clrFrom>
              <a:clrTo>
                <a:srgbClr val="F4F8DF">
                  <a:alpha val="0"/>
                </a:srgbClr>
              </a:clrTo>
            </a:clrChange>
            <a:lum bright="5000" contrast="39000"/>
          </a:blip>
          <a:srcRect/>
          <a:stretch>
            <a:fillRect/>
          </a:stretch>
        </p:blipFill>
        <p:spPr bwMode="auto">
          <a:xfrm>
            <a:off x="0" y="-5651"/>
            <a:ext cx="9144000" cy="6863651"/>
          </a:xfrm>
          <a:prstGeom prst="rect">
            <a:avLst/>
          </a:prstGeom>
          <a:noFill/>
          <a:ln w="0" cmpd="dbl"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834"/>
          </a:xfrm>
        </p:spPr>
        <p:txBody>
          <a:bodyPr/>
          <a:lstStyle/>
          <a:p>
            <a:r>
              <a:rPr lang="ru-RU" dirty="0" smtClean="0">
                <a:latin typeface="Segoe Print" pitchFamily="2" charset="0"/>
              </a:rPr>
              <a:t>Галстук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615394" cy="6286520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ru-RU" dirty="0" smtClean="0"/>
              <a:t>Слово «галстук» происходит от  немец-</a:t>
            </a:r>
          </a:p>
          <a:p>
            <a:pPr algn="r">
              <a:buNone/>
            </a:pPr>
            <a:r>
              <a:rPr lang="ru-RU" dirty="0" smtClean="0"/>
              <a:t>кого слова Halstuch-шейный платок,</a:t>
            </a:r>
          </a:p>
          <a:p>
            <a:pPr algn="r">
              <a:buNone/>
            </a:pPr>
            <a:r>
              <a:rPr lang="ru-RU" dirty="0" smtClean="0"/>
              <a:t>из которого он и возник. </a:t>
            </a:r>
            <a:br>
              <a:rPr lang="ru-RU" dirty="0" smtClean="0"/>
            </a:br>
            <a:r>
              <a:rPr lang="ru-RU" dirty="0" smtClean="0"/>
              <a:t> Не отставали от мужчин и дамы. </a:t>
            </a:r>
          </a:p>
          <a:p>
            <a:pPr algn="r">
              <a:buNone/>
            </a:pPr>
            <a:r>
              <a:rPr lang="ru-RU" dirty="0" smtClean="0"/>
              <a:t>Первой женщиной, надевшей галстук, </a:t>
            </a:r>
          </a:p>
          <a:p>
            <a:pPr algn="r">
              <a:buNone/>
            </a:pPr>
            <a:r>
              <a:rPr lang="ru-RU" dirty="0" smtClean="0"/>
              <a:t>была фаворитка Людовика </a:t>
            </a:r>
          </a:p>
          <a:p>
            <a:pPr algn="r">
              <a:buNone/>
            </a:pPr>
            <a:r>
              <a:rPr lang="ru-RU" dirty="0" smtClean="0"/>
              <a:t>Четырнадцатого Луиза </a:t>
            </a:r>
            <a:r>
              <a:rPr lang="ru-RU" dirty="0" err="1" smtClean="0"/>
              <a:t>Лавальер</a:t>
            </a:r>
            <a:r>
              <a:rPr lang="ru-RU" dirty="0" smtClean="0"/>
              <a:t>.</a:t>
            </a:r>
          </a:p>
          <a:p>
            <a:pPr algn="r">
              <a:buNone/>
            </a:pPr>
            <a:r>
              <a:rPr lang="ru-RU" dirty="0" smtClean="0"/>
              <a:t> Она завязывала шейные платки </a:t>
            </a:r>
          </a:p>
          <a:p>
            <a:pPr algn="r">
              <a:buNone/>
            </a:pPr>
            <a:r>
              <a:rPr lang="ru-RU" dirty="0" smtClean="0"/>
              <a:t>в форме бабочки. Этот узел в ее честь</a:t>
            </a:r>
          </a:p>
          <a:p>
            <a:pPr algn="r">
              <a:buNone/>
            </a:pPr>
            <a:r>
              <a:rPr lang="ru-RU" dirty="0" smtClean="0"/>
              <a:t> стали называть «</a:t>
            </a:r>
            <a:r>
              <a:rPr lang="ru-RU" dirty="0" err="1" smtClean="0"/>
              <a:t>лавальер</a:t>
            </a:r>
            <a:r>
              <a:rPr lang="ru-RU" dirty="0" smtClean="0"/>
              <a:t>». </a:t>
            </a:r>
          </a:p>
          <a:p>
            <a:pPr algn="r">
              <a:buNone/>
            </a:pPr>
            <a:r>
              <a:rPr lang="ru-RU" dirty="0" smtClean="0"/>
              <a:t>Он, кстати, используется до сих </a:t>
            </a:r>
          </a:p>
          <a:p>
            <a:pPr algn="r">
              <a:buNone/>
            </a:pPr>
            <a:r>
              <a:rPr lang="ru-RU" dirty="0" smtClean="0"/>
              <a:t>пор — с разными вариациями.</a:t>
            </a:r>
            <a:endParaRPr lang="ru-RU" dirty="0"/>
          </a:p>
        </p:txBody>
      </p:sp>
      <p:pic>
        <p:nvPicPr>
          <p:cNvPr id="4" name="Picture 4" descr="http://images.myshared.ru/19/1214199/slide_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4F8DF"/>
              </a:clrFrom>
              <a:clrTo>
                <a:srgbClr val="F4F8DF">
                  <a:alpha val="0"/>
                </a:srgbClr>
              </a:clrTo>
            </a:clrChange>
            <a:lum bright="5000" contrast="39000"/>
          </a:blip>
          <a:srcRect/>
          <a:stretch>
            <a:fillRect/>
          </a:stretch>
        </p:blipFill>
        <p:spPr bwMode="auto">
          <a:xfrm>
            <a:off x="-1" y="-5653"/>
            <a:ext cx="9144001" cy="7077991"/>
          </a:xfrm>
          <a:prstGeom prst="rect">
            <a:avLst/>
          </a:prstGeom>
          <a:noFill/>
          <a:ln w="0" cmpd="dbl"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ru-RU" dirty="0" smtClean="0">
                <a:latin typeface="Segoe Print" pitchFamily="2" charset="0"/>
              </a:rPr>
              <a:t>Деревня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686800" cy="6357982"/>
          </a:xfrm>
        </p:spPr>
        <p:txBody>
          <a:bodyPr>
            <a:normAutofit/>
          </a:bodyPr>
          <a:lstStyle/>
          <a:p>
            <a:pPr algn="r" fontAlgn="base">
              <a:buNone/>
            </a:pPr>
            <a:r>
              <a:rPr lang="ru-RU" b="1" dirty="0" smtClean="0"/>
              <a:t>Деревня</a:t>
            </a:r>
            <a:r>
              <a:rPr lang="ru-RU" dirty="0" smtClean="0"/>
              <a:t> (слово произошло, вероятно,</a:t>
            </a:r>
          </a:p>
          <a:p>
            <a:pPr algn="r" fontAlgn="base">
              <a:buNone/>
            </a:pPr>
            <a:r>
              <a:rPr lang="ru-RU" dirty="0" smtClean="0"/>
              <a:t> от древнерусского «деру, драть» </a:t>
            </a:r>
          </a:p>
          <a:p>
            <a:pPr algn="r" fontAlgn="base">
              <a:buNone/>
            </a:pPr>
            <a:r>
              <a:rPr lang="ru-RU" dirty="0" smtClean="0"/>
              <a:t>— расчищать землю от леса, </a:t>
            </a:r>
          </a:p>
          <a:p>
            <a:pPr algn="r" fontAlgn="base">
              <a:buNone/>
            </a:pPr>
            <a:r>
              <a:rPr lang="ru-RU" dirty="0" smtClean="0"/>
              <a:t>распахивать целину) — населённый</a:t>
            </a:r>
          </a:p>
          <a:p>
            <a:pPr algn="r" fontAlgn="base">
              <a:buNone/>
            </a:pPr>
            <a:r>
              <a:rPr lang="ru-RU" dirty="0" smtClean="0"/>
              <a:t> пункт с несколькими десятками </a:t>
            </a:r>
          </a:p>
          <a:p>
            <a:pPr algn="r" fontAlgn="base">
              <a:buNone/>
            </a:pPr>
            <a:r>
              <a:rPr lang="ru-RU" dirty="0" smtClean="0"/>
              <a:t>или сотнями домов индивидуальной </a:t>
            </a:r>
          </a:p>
          <a:p>
            <a:pPr algn="r" fontAlgn="base">
              <a:buNone/>
            </a:pPr>
            <a:r>
              <a:rPr lang="ru-RU" dirty="0" smtClean="0"/>
              <a:t>застройки.  </a:t>
            </a:r>
          </a:p>
          <a:p>
            <a:pPr algn="r"/>
            <a:endParaRPr lang="ru-RU" dirty="0"/>
          </a:p>
        </p:txBody>
      </p:sp>
      <p:pic>
        <p:nvPicPr>
          <p:cNvPr id="4" name="Picture 4" descr="http://images.myshared.ru/19/1214199/slide_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4F8DF"/>
              </a:clrFrom>
              <a:clrTo>
                <a:srgbClr val="F4F8DF">
                  <a:alpha val="0"/>
                </a:srgbClr>
              </a:clrTo>
            </a:clrChange>
            <a:lum bright="5000" contrast="39000"/>
          </a:blip>
          <a:srcRect/>
          <a:stretch>
            <a:fillRect/>
          </a:stretch>
        </p:blipFill>
        <p:spPr bwMode="auto">
          <a:xfrm>
            <a:off x="-1" y="-71462"/>
            <a:ext cx="9231673" cy="6929462"/>
          </a:xfrm>
          <a:prstGeom prst="rect">
            <a:avLst/>
          </a:prstGeom>
          <a:noFill/>
          <a:ln w="0" cmpd="dbl">
            <a:solidFill>
              <a:schemeClr val="tx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atrik_29234193_orig_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12"/>
            <a:ext cx="9144000" cy="683518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   Происхождение слов</vt:lpstr>
      <vt:lpstr>Слово собака</vt:lpstr>
      <vt:lpstr>Галстук</vt:lpstr>
      <vt:lpstr>Деревня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Происхождение слов</dc:title>
  <dc:creator>Дима</dc:creator>
  <cp:lastModifiedBy>Дима</cp:lastModifiedBy>
  <cp:revision>1</cp:revision>
  <dcterms:created xsi:type="dcterms:W3CDTF">2016-11-08T10:38:37Z</dcterms:created>
  <dcterms:modified xsi:type="dcterms:W3CDTF">2016-11-08T14:08:18Z</dcterms:modified>
</cp:coreProperties>
</file>