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0" r:id="rId5"/>
    <p:sldId id="264" r:id="rId6"/>
    <p:sldId id="265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B332B6-9759-473D-B203-B4D9DAF1C8D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34F03F-CBBC-400A-A03C-3CC3738FAB3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429684" cy="2357454"/>
          </a:xfrm>
        </p:spPr>
        <p:txBody>
          <a:bodyPr>
            <a:normAutofit fontScale="90000"/>
          </a:bodyPr>
          <a:lstStyle/>
          <a:p>
            <a:r>
              <a:rPr lang="ru-RU" sz="7200" i="1" dirty="0" smtClean="0">
                <a:solidFill>
                  <a:srgbClr val="FF0000"/>
                </a:solidFill>
              </a:rPr>
              <a:t> происхождение слов</a:t>
            </a:r>
            <a:endParaRPr lang="ru-RU" sz="7200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643446"/>
            <a:ext cx="4643438" cy="1752600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Семагина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Дарья</a:t>
            </a:r>
          </a:p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6б класс</a:t>
            </a:r>
          </a:p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Школа №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229600" cy="2286016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“</a:t>
            </a:r>
            <a:r>
              <a:rPr lang="ru-RU" sz="5400" dirty="0" smtClean="0">
                <a:solidFill>
                  <a:srgbClr val="00B050"/>
                </a:solidFill>
              </a:rPr>
              <a:t>Бабочка</a:t>
            </a:r>
            <a:r>
              <a:rPr lang="en-US" sz="5400" dirty="0" smtClean="0">
                <a:solidFill>
                  <a:srgbClr val="00B050"/>
                </a:solidFill>
              </a:rPr>
              <a:t>”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17526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«Бабочка» и «бабушка» </a:t>
            </a:r>
            <a:r>
              <a:rPr lang="ru-RU" sz="3200" dirty="0" smtClean="0"/>
              <a:t>– </a:t>
            </a:r>
            <a:r>
              <a:rPr lang="ru-RU" sz="3200" dirty="0" smtClean="0">
                <a:solidFill>
                  <a:srgbClr val="C00000"/>
                </a:solidFill>
              </a:rPr>
              <a:t>родственные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слова.</a:t>
            </a:r>
            <a:r>
              <a:rPr lang="ru-RU" sz="3200" dirty="0" smtClean="0"/>
              <a:t> Наши предки верили, что душу умершего продолжает порхать рядом с родным домом и жить в виде </a:t>
            </a:r>
            <a:r>
              <a:rPr lang="ru-RU" sz="3200" dirty="0" smtClean="0">
                <a:solidFill>
                  <a:srgbClr val="C00000"/>
                </a:solidFill>
              </a:rPr>
              <a:t>бабушки</a:t>
            </a:r>
            <a:r>
              <a:rPr lang="en-US" sz="3200" dirty="0" smtClean="0">
                <a:solidFill>
                  <a:srgbClr val="C00000"/>
                </a:solidFill>
              </a:rPr>
              <a:t>/</a:t>
            </a:r>
            <a:r>
              <a:rPr lang="ru-RU" sz="3200" dirty="0" smtClean="0">
                <a:solidFill>
                  <a:srgbClr val="C00000"/>
                </a:solidFill>
              </a:rPr>
              <a:t>бабочки.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2571768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“</a:t>
            </a:r>
            <a:r>
              <a:rPr lang="ru-RU" sz="5400" dirty="0" smtClean="0">
                <a:solidFill>
                  <a:srgbClr val="00B050"/>
                </a:solidFill>
              </a:rPr>
              <a:t>Лодырь</a:t>
            </a:r>
            <a:r>
              <a:rPr lang="en-US" sz="5400" dirty="0" smtClean="0">
                <a:solidFill>
                  <a:srgbClr val="00B050"/>
                </a:solidFill>
              </a:rPr>
              <a:t>”</a:t>
            </a:r>
            <a:br>
              <a:rPr lang="en-US" sz="5400" dirty="0" smtClean="0">
                <a:solidFill>
                  <a:srgbClr val="00B050"/>
                </a:solidFill>
              </a:rPr>
            </a:b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928934"/>
            <a:ext cx="6786610" cy="24411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Немецкий врач </a:t>
            </a:r>
            <a:r>
              <a:rPr lang="ru-RU" dirty="0" smtClean="0">
                <a:solidFill>
                  <a:srgbClr val="C00000"/>
                </a:solidFill>
              </a:rPr>
              <a:t>Христиан Иванович </a:t>
            </a:r>
            <a:r>
              <a:rPr lang="ru-RU" dirty="0" err="1" smtClean="0">
                <a:solidFill>
                  <a:srgbClr val="C00000"/>
                </a:solidFill>
              </a:rPr>
              <a:t>Лодер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Открыл заведение искусственных минеральных вод, в котором пациент советовал быструю ходьбу в течение трёх часов. Просто люд, глядя на эту суету, придумал выражение </a:t>
            </a:r>
            <a:r>
              <a:rPr lang="ru-RU" dirty="0" smtClean="0">
                <a:solidFill>
                  <a:srgbClr val="C00000"/>
                </a:solidFill>
              </a:rPr>
              <a:t>«лодыря гонять».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29600" cy="250033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“</a:t>
            </a:r>
            <a:r>
              <a:rPr lang="ru-RU" dirty="0" smtClean="0">
                <a:solidFill>
                  <a:srgbClr val="00B050"/>
                </a:solidFill>
              </a:rPr>
              <a:t>Мошенник</a:t>
            </a:r>
            <a:r>
              <a:rPr lang="en-US" dirty="0" smtClean="0">
                <a:solidFill>
                  <a:srgbClr val="00B050"/>
                </a:solidFill>
              </a:rPr>
              <a:t>”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 Руси деньги носили в особых кошельках – </a:t>
            </a:r>
            <a:r>
              <a:rPr lang="ru-RU" dirty="0" smtClean="0">
                <a:solidFill>
                  <a:srgbClr val="C00000"/>
                </a:solidFill>
              </a:rPr>
              <a:t>«мошнах». </a:t>
            </a:r>
            <a:r>
              <a:rPr lang="ru-RU" dirty="0" smtClean="0"/>
              <a:t>От слов </a:t>
            </a:r>
            <a:r>
              <a:rPr lang="ru-RU" dirty="0" smtClean="0">
                <a:solidFill>
                  <a:srgbClr val="C00000"/>
                </a:solidFill>
              </a:rPr>
              <a:t>«мошна» </a:t>
            </a:r>
            <a:r>
              <a:rPr lang="ru-RU" dirty="0" smtClean="0"/>
              <a:t>и произошло слово </a:t>
            </a:r>
            <a:r>
              <a:rPr lang="ru-RU" dirty="0" smtClean="0">
                <a:solidFill>
                  <a:srgbClr val="C00000"/>
                </a:solidFill>
              </a:rPr>
              <a:t>«мошенник» </a:t>
            </a:r>
            <a:r>
              <a:rPr lang="ru-RU" dirty="0" smtClean="0"/>
              <a:t>специалист по кражам из мошон.</a:t>
            </a:r>
            <a:endParaRPr lang="ru-R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2571768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“</a:t>
            </a:r>
            <a:r>
              <a:rPr lang="ru-RU" sz="5400" dirty="0" smtClean="0">
                <a:solidFill>
                  <a:srgbClr val="00B050"/>
                </a:solidFill>
              </a:rPr>
              <a:t>Спасибо</a:t>
            </a:r>
            <a:r>
              <a:rPr lang="en-US" sz="5400" dirty="0" smtClean="0">
                <a:solidFill>
                  <a:srgbClr val="00B050"/>
                </a:solidFill>
              </a:rPr>
              <a:t>”</a:t>
            </a:r>
            <a:br>
              <a:rPr lang="en-US" sz="5400" dirty="0" smtClean="0">
                <a:solidFill>
                  <a:srgbClr val="00B050"/>
                </a:solidFill>
              </a:rPr>
            </a:b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175260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«Спасибо» </a:t>
            </a:r>
            <a:r>
              <a:rPr lang="ru-RU" dirty="0" smtClean="0"/>
              <a:t>– </a:t>
            </a:r>
            <a:r>
              <a:rPr lang="en-US" dirty="0" smtClean="0"/>
              <a:t>“</a:t>
            </a:r>
            <a:r>
              <a:rPr lang="ru-RU" dirty="0" smtClean="0"/>
              <a:t>спасибо</a:t>
            </a:r>
            <a:r>
              <a:rPr lang="en-US" dirty="0" smtClean="0"/>
              <a:t>”</a:t>
            </a:r>
            <a:r>
              <a:rPr lang="ru-RU" dirty="0" smtClean="0"/>
              <a:t> произошло от словосочетания </a:t>
            </a:r>
            <a:r>
              <a:rPr lang="ru-RU" dirty="0" smtClean="0">
                <a:solidFill>
                  <a:srgbClr val="C00000"/>
                </a:solidFill>
              </a:rPr>
              <a:t>«Спаси Бог». </a:t>
            </a:r>
            <a:r>
              <a:rPr lang="ru-RU" dirty="0" smtClean="0"/>
              <a:t>Именно этой фразой на Руси выражали </a:t>
            </a:r>
            <a:r>
              <a:rPr lang="ru-RU" dirty="0" smtClean="0">
                <a:solidFill>
                  <a:srgbClr val="C00000"/>
                </a:solidFill>
              </a:rPr>
              <a:t>благодарность </a:t>
            </a:r>
            <a:r>
              <a:rPr lang="ru-RU" dirty="0" smtClean="0"/>
              <a:t>человеку. </a:t>
            </a:r>
          </a:p>
          <a:p>
            <a:r>
              <a:rPr lang="ru-RU" dirty="0" smtClean="0"/>
              <a:t>Произносить слово </a:t>
            </a:r>
            <a:r>
              <a:rPr lang="ru-RU" dirty="0" smtClean="0">
                <a:solidFill>
                  <a:srgbClr val="C00000"/>
                </a:solidFill>
              </a:rPr>
              <a:t>«спасибо» </a:t>
            </a:r>
            <a:r>
              <a:rPr lang="ru-RU" dirty="0" smtClean="0"/>
              <a:t>не стоит в плохом расположение духа, потому, что вместе с ним мы можем отдать свой </a:t>
            </a:r>
            <a:r>
              <a:rPr lang="ru-RU" dirty="0" smtClean="0">
                <a:solidFill>
                  <a:srgbClr val="C00000"/>
                </a:solidFill>
              </a:rPr>
              <a:t>негатив.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229600" cy="2643206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“</a:t>
            </a:r>
            <a:r>
              <a:rPr lang="ru-RU" dirty="0" err="1" smtClean="0">
                <a:solidFill>
                  <a:srgbClr val="00B050"/>
                </a:solidFill>
              </a:rPr>
              <a:t>Бутербод</a:t>
            </a:r>
            <a:r>
              <a:rPr lang="en-US" dirty="0" smtClean="0">
                <a:solidFill>
                  <a:srgbClr val="00B050"/>
                </a:solidFill>
              </a:rPr>
              <a:t>”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Слово немецкого происхождения. В переводе означает : </a:t>
            </a: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dirty="0" err="1" smtClean="0">
                <a:solidFill>
                  <a:srgbClr val="C00000"/>
                </a:solidFill>
              </a:rPr>
              <a:t>бутер</a:t>
            </a:r>
            <a:r>
              <a:rPr lang="ru-RU" dirty="0" smtClean="0">
                <a:solidFill>
                  <a:srgbClr val="C00000"/>
                </a:solidFill>
              </a:rPr>
              <a:t>» </a:t>
            </a:r>
            <a:r>
              <a:rPr lang="ru-RU" dirty="0" smtClean="0"/>
              <a:t>– масло, </a:t>
            </a:r>
            <a:r>
              <a:rPr lang="ru-RU" dirty="0" smtClean="0">
                <a:solidFill>
                  <a:srgbClr val="C00000"/>
                </a:solidFill>
              </a:rPr>
              <a:t>«брод» </a:t>
            </a:r>
            <a:r>
              <a:rPr lang="ru-RU" dirty="0" smtClean="0"/>
              <a:t>– хлеб – там можно перевести это слово. </a:t>
            </a:r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drila-ebanaya_36173801_orig_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0089"/>
            <a:ext cx="7929617" cy="6577074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315</TotalTime>
  <Words>194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 происхождение слов</vt:lpstr>
      <vt:lpstr>“Бабочка” </vt:lpstr>
      <vt:lpstr>“Лодырь” </vt:lpstr>
      <vt:lpstr>“Мошенник” </vt:lpstr>
      <vt:lpstr>“Спасибо” </vt:lpstr>
      <vt:lpstr>“Бутербод” </vt:lpstr>
      <vt:lpstr>Слайд 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Николаевич</dc:creator>
  <cp:lastModifiedBy>Николаевич</cp:lastModifiedBy>
  <cp:revision>25</cp:revision>
  <dcterms:created xsi:type="dcterms:W3CDTF">2016-11-10T06:53:38Z</dcterms:created>
  <dcterms:modified xsi:type="dcterms:W3CDTF">2016-11-10T12:09:33Z</dcterms:modified>
</cp:coreProperties>
</file>